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PI" initials="M" lastIdx="1" clrIdx="0">
    <p:extLst>
      <p:ext uri="{19B8F6BF-5375-455C-9EA6-DF929625EA0E}">
        <p15:presenceInfo xmlns:p15="http://schemas.microsoft.com/office/powerpoint/2012/main" userId="MDP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4AE"/>
    <a:srgbClr val="144D66"/>
    <a:srgbClr val="203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7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4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14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3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2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41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28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51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51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82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73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9B1D-8672-4CEF-9454-19ED59E54207}" type="datetimeFigureOut">
              <a:rPr lang="zh-CN" altLang="en-US" smtClean="0"/>
              <a:t>2022/10/28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05C3-E5AD-429B-801A-8284E148A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2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mdpi.com/journal/brainsci/special_issues/Q0UXGQ914R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dpi.com/editorial_process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4" y="433178"/>
            <a:ext cx="2316078" cy="802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59076" y="1593917"/>
            <a:ext cx="8584019" cy="448997"/>
          </a:xfrm>
        </p:spPr>
        <p:txBody>
          <a:bodyPr>
            <a:noAutofit/>
          </a:bodyPr>
          <a:lstStyle/>
          <a:p>
            <a:r>
              <a:rPr lang="en-US" altLang="zh-CN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Issue</a:t>
            </a: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Contribution of Internal and External Factors to Human Spatial Navigation”</a:t>
            </a:r>
            <a:endParaRPr lang="zh-CN" altLang="en-US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083905" y="3575982"/>
            <a:ext cx="2146096" cy="448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zh-CN" sz="1400" dirty="0">
                <a:latin typeface="Times New Roman" pitchFamily="18" charset="0"/>
                <a:cs typeface="Times New Roman" pitchFamily="18" charset="0"/>
              </a:rPr>
              <a:t>Dr. Laura Piccardi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7438" y="6018675"/>
            <a:ext cx="8966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Special Issue Website: 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3"/>
              </a:rPr>
              <a:t>https://www.mdpi.com/journal/brainsci/special_issues/Q0UXGQ914R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Deadline: </a:t>
            </a:r>
            <a:r>
              <a:rPr lang="en-GB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October 2023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ubtitle 1"/>
          <p:cNvSpPr txBox="1">
            <a:spLocks/>
          </p:cNvSpPr>
          <p:nvPr/>
        </p:nvSpPr>
        <p:spPr>
          <a:xfrm>
            <a:off x="3881639" y="2266698"/>
            <a:ext cx="4867742" cy="448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900" b="1" dirty="0"/>
              <a:t>We welcome submissions to the special issue on the following aspects: </a:t>
            </a:r>
          </a:p>
          <a:p>
            <a:pPr algn="just"/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2939479"/>
            <a:ext cx="41326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  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spatial navigation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spatial cognition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human navigation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neuropsychology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internal and external factors to spatial orientation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healthy ageing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life-span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neurodegenerative disorders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orienting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/>
              <a:t>    spatial memory</a:t>
            </a:r>
          </a:p>
        </p:txBody>
      </p:sp>
      <p:sp>
        <p:nvSpPr>
          <p:cNvPr id="20" name="Oval 19"/>
          <p:cNvSpPr/>
          <p:nvPr/>
        </p:nvSpPr>
        <p:spPr>
          <a:xfrm>
            <a:off x="3881639" y="291805"/>
            <a:ext cx="1028834" cy="102086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629" y="384985"/>
            <a:ext cx="1095469" cy="7220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617" y="309476"/>
            <a:ext cx="1086021" cy="1086021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610649"/>
              </p:ext>
            </p:extLst>
          </p:nvPr>
        </p:nvGraphicFramePr>
        <p:xfrm>
          <a:off x="3768584" y="229864"/>
          <a:ext cx="1297225" cy="1129717"/>
        </p:xfrm>
        <a:graphic>
          <a:graphicData uri="http://schemas.openxmlformats.org/drawingml/2006/table">
            <a:tbl>
              <a:tblPr/>
              <a:tblGrid>
                <a:gridCol w="129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9717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IMPACT</a:t>
                      </a:r>
                    </a:p>
                    <a:p>
                      <a:pPr algn="ctr"/>
                      <a:r>
                        <a:rPr lang="en-US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FACTOR</a:t>
                      </a:r>
                    </a:p>
                    <a:p>
                      <a:pPr algn="ctr"/>
                      <a:r>
                        <a:rPr lang="en-US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3.333</a:t>
                      </a:r>
                    </a:p>
                  </a:txBody>
                  <a:tcPr marL="5715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5004680" y="291805"/>
            <a:ext cx="1083299" cy="1018480"/>
          </a:xfrm>
          <a:prstGeom prst="ellipse">
            <a:avLst/>
          </a:prstGeom>
          <a:solidFill>
            <a:srgbClr val="529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01028"/>
              </p:ext>
            </p:extLst>
          </p:nvPr>
        </p:nvGraphicFramePr>
        <p:xfrm>
          <a:off x="4778227" y="291064"/>
          <a:ext cx="1561706" cy="1234596"/>
        </p:xfrm>
        <a:graphic>
          <a:graphicData uri="http://schemas.openxmlformats.org/drawingml/2006/table">
            <a:tbl>
              <a:tblPr/>
              <a:tblGrid>
                <a:gridCol w="156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4596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CITESCORE</a:t>
                      </a:r>
                    </a:p>
                    <a:p>
                      <a:pPr algn="ctr"/>
                      <a:r>
                        <a:rPr lang="en-US" sz="14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3.1</a:t>
                      </a:r>
                    </a:p>
                    <a:p>
                      <a:pPr algn="ctr"/>
                      <a:r>
                        <a:rPr lang="en-US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SCOPUS</a:t>
                      </a:r>
                      <a:endParaRPr lang="en-US" sz="1400" b="1" u="none" strike="noStrike" baseline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5715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6BFF1F4-14F7-42B0-BF7F-C7EB67A632B4}"/>
              </a:ext>
            </a:extLst>
          </p:cNvPr>
          <p:cNvSpPr txBox="1"/>
          <p:nvPr/>
        </p:nvSpPr>
        <p:spPr>
          <a:xfrm>
            <a:off x="1455358" y="2006402"/>
            <a:ext cx="2146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CN" sz="1800" b="1" dirty="0">
                <a:latin typeface="Times New Roman" pitchFamily="18" charset="0"/>
                <a:cs typeface="Times New Roman" pitchFamily="18" charset="0"/>
              </a:rPr>
              <a:t>Guest Editors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6A61B7-43AE-4AFC-B323-8B18641D97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208" y="4018191"/>
            <a:ext cx="1095375" cy="1095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FD08C2-086E-4DBE-BF23-5815326ACF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9741" y="2433123"/>
            <a:ext cx="1114425" cy="1228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39172-EF3A-497E-8365-B8D47049E8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3831" y="3984854"/>
            <a:ext cx="1181100" cy="11620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56A7C9-1F18-412E-A7E0-BC684ECDCD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5548" y="4002536"/>
            <a:ext cx="1200150" cy="113347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A3211C3-A578-4865-817B-9B58046A3994}"/>
              </a:ext>
            </a:extLst>
          </p:cNvPr>
          <p:cNvSpPr txBox="1"/>
          <p:nvPr/>
        </p:nvSpPr>
        <p:spPr>
          <a:xfrm>
            <a:off x="99932" y="5193888"/>
            <a:ext cx="3781708" cy="561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US" dirty="0"/>
              <a:t>Dr. Raffaella Nori,  Dr. Jose Manuel </a:t>
            </a:r>
            <a:r>
              <a:rPr lang="en-US" dirty="0" err="1"/>
              <a:t>Cimadevilla</a:t>
            </a:r>
            <a:r>
              <a:rPr lang="en-US" dirty="0"/>
              <a:t>, Dr. Maria </a:t>
            </a:r>
            <a:r>
              <a:rPr lang="en-US" dirty="0" err="1"/>
              <a:t>Kozhevnikov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9090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881639" y="291805"/>
            <a:ext cx="1028834" cy="102086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086" y="5080451"/>
            <a:ext cx="3056618" cy="735002"/>
          </a:xfrm>
        </p:spPr>
        <p:txBody>
          <a:bodyPr>
            <a:no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Editor-in-Chief</a:t>
            </a:r>
          </a:p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Stephen D.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Meriney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Pittsburgh, USA</a:t>
            </a:r>
          </a:p>
          <a:p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9159" y="6152033"/>
            <a:ext cx="30171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Journal website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mdpi.com/journal/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brainsci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629" y="384985"/>
            <a:ext cx="1095469" cy="7220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1" y="723800"/>
            <a:ext cx="2316078" cy="8026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617" y="309476"/>
            <a:ext cx="1086021" cy="108602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24261"/>
              </p:ext>
            </p:extLst>
          </p:nvPr>
        </p:nvGraphicFramePr>
        <p:xfrm>
          <a:off x="3768584" y="229864"/>
          <a:ext cx="1297225" cy="1129717"/>
        </p:xfrm>
        <a:graphic>
          <a:graphicData uri="http://schemas.openxmlformats.org/drawingml/2006/table">
            <a:tbl>
              <a:tblPr/>
              <a:tblGrid>
                <a:gridCol w="129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9717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IMPACT</a:t>
                      </a:r>
                    </a:p>
                    <a:p>
                      <a:pPr algn="ctr"/>
                      <a:r>
                        <a:rPr lang="en-US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FACTOR</a:t>
                      </a:r>
                    </a:p>
                    <a:p>
                      <a:pPr algn="ctr"/>
                      <a:r>
                        <a:rPr lang="en-US" sz="18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3.333</a:t>
                      </a:r>
                    </a:p>
                  </a:txBody>
                  <a:tcPr marL="5715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5004680" y="291805"/>
            <a:ext cx="1083299" cy="1018480"/>
          </a:xfrm>
          <a:prstGeom prst="ellipse">
            <a:avLst/>
          </a:prstGeom>
          <a:solidFill>
            <a:srgbClr val="529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01769"/>
              </p:ext>
            </p:extLst>
          </p:nvPr>
        </p:nvGraphicFramePr>
        <p:xfrm>
          <a:off x="4778227" y="291064"/>
          <a:ext cx="1561706" cy="1234596"/>
        </p:xfrm>
        <a:graphic>
          <a:graphicData uri="http://schemas.openxmlformats.org/drawingml/2006/table">
            <a:tbl>
              <a:tblPr/>
              <a:tblGrid>
                <a:gridCol w="156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4596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CITESCORE</a:t>
                      </a:r>
                    </a:p>
                    <a:p>
                      <a:pPr algn="ctr"/>
                      <a:r>
                        <a:rPr lang="en-US" sz="14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3.1</a:t>
                      </a:r>
                    </a:p>
                    <a:p>
                      <a:pPr algn="ctr"/>
                      <a:r>
                        <a:rPr lang="en-US" sz="14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SCOPUS</a:t>
                      </a:r>
                      <a:endParaRPr lang="en-US" sz="1400" b="1" u="none" strike="noStrike" baseline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5715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725501" y="1543481"/>
            <a:ext cx="7189290" cy="428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b="1" dirty="0">
                <a:solidFill>
                  <a:srgbClr val="144D66"/>
                </a:solidFill>
              </a:rPr>
              <a:t>An Open Access Journal by MDPI   </a:t>
            </a:r>
            <a:endParaRPr lang="zh-CN" altLang="en-US" sz="1600" b="1" dirty="0">
              <a:solidFill>
                <a:srgbClr val="144D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92278" y="1635996"/>
            <a:ext cx="384669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Areas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and cellular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engineering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neuroimaging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neurolinguistics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neuroscience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and computational neuroscience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fr-FR" altLang="zh-CN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fr-FR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fr-FR" altLang="zh-CN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fr-FR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neuroscience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fr-FR" altLang="zh-CN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fr-FR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neuroscience </a:t>
            </a:r>
            <a:r>
              <a:rPr lang="en-US" altLang="zh-C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altLang="zh-C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549" y="28874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3AE31-5CB6-4815-AFBF-A65457DCC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975" y="3364941"/>
            <a:ext cx="1748485" cy="161398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F4F612E-322D-44EB-8AE4-B8719F990626}"/>
              </a:ext>
            </a:extLst>
          </p:cNvPr>
          <p:cNvSpPr txBox="1"/>
          <p:nvPr/>
        </p:nvSpPr>
        <p:spPr>
          <a:xfrm>
            <a:off x="617032" y="2302648"/>
            <a:ext cx="31177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Brain Sciences </a:t>
            </a:r>
            <a:r>
              <a:rPr lang="en-US" sz="1400" dirty="0"/>
              <a:t>(ISSN 2076-3425) is an international, </a:t>
            </a:r>
            <a:r>
              <a:rPr lang="en-US" sz="1400" dirty="0">
                <a:hlinkClick r:id="rId6"/>
              </a:rPr>
              <a:t>peer-reviewed</a:t>
            </a:r>
            <a:r>
              <a:rPr lang="en-US" sz="1400" dirty="0"/>
              <a:t>, open access journal on neuroscience, published monthly online by MDPI.</a:t>
            </a:r>
          </a:p>
        </p:txBody>
      </p:sp>
      <p:sp>
        <p:nvSpPr>
          <p:cNvPr id="20" name="Google Shape;64;p13">
            <a:extLst>
              <a:ext uri="{FF2B5EF4-FFF2-40B4-BE49-F238E27FC236}">
                <a16:creationId xmlns:a16="http://schemas.microsoft.com/office/drawing/2014/main" id="{65EA3D40-A175-4A40-B3E1-997C6CBB92B6}"/>
              </a:ext>
            </a:extLst>
          </p:cNvPr>
          <p:cNvSpPr txBox="1"/>
          <p:nvPr/>
        </p:nvSpPr>
        <p:spPr>
          <a:xfrm>
            <a:off x="5268204" y="4893101"/>
            <a:ext cx="2720400" cy="493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dirty="0">
                <a:solidFill>
                  <a:schemeClr val="dk1"/>
                </a:solidFill>
              </a:rPr>
              <a:t>High Visibility</a:t>
            </a:r>
          </a:p>
        </p:txBody>
      </p:sp>
      <p:sp>
        <p:nvSpPr>
          <p:cNvPr id="22" name="Google Shape;64;p13">
            <a:extLst>
              <a:ext uri="{FF2B5EF4-FFF2-40B4-BE49-F238E27FC236}">
                <a16:creationId xmlns:a16="http://schemas.microsoft.com/office/drawing/2014/main" id="{27E153B2-3718-4015-8839-8F0ED8101D42}"/>
              </a:ext>
            </a:extLst>
          </p:cNvPr>
          <p:cNvSpPr txBox="1"/>
          <p:nvPr/>
        </p:nvSpPr>
        <p:spPr>
          <a:xfrm>
            <a:off x="5262536" y="5335548"/>
            <a:ext cx="3245562" cy="754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8181"/>
              </a:lnSpc>
            </a:pPr>
            <a:r>
              <a:rPr lang="en-GB" sz="1400" b="1" i="1" dirty="0">
                <a:solidFill>
                  <a:srgbClr val="BF9000"/>
                </a:solidFill>
              </a:rPr>
              <a:t>18.5</a:t>
            </a:r>
            <a:r>
              <a:rPr lang="en-GB" sz="1400" dirty="0">
                <a:solidFill>
                  <a:schemeClr val="dk1"/>
                </a:solidFill>
              </a:rPr>
              <a:t> days First Decision to Authors</a:t>
            </a:r>
          </a:p>
          <a:p>
            <a:pPr>
              <a:lnSpc>
                <a:spcPct val="118181"/>
              </a:lnSpc>
            </a:pPr>
            <a:r>
              <a:rPr lang="en-GB" sz="1400" b="1" i="1" dirty="0">
                <a:solidFill>
                  <a:srgbClr val="BF9000"/>
                </a:solidFill>
              </a:rPr>
              <a:t>2.6 </a:t>
            </a:r>
            <a:r>
              <a:rPr lang="en-GB" sz="1400" dirty="0">
                <a:solidFill>
                  <a:schemeClr val="dk1"/>
                </a:solidFill>
              </a:rPr>
              <a:t> days </a:t>
            </a:r>
            <a:r>
              <a:rPr lang="en-US" sz="1400" dirty="0"/>
              <a:t>acceptance to publication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3" name="Google Shape;63;p13">
            <a:extLst>
              <a:ext uri="{FF2B5EF4-FFF2-40B4-BE49-F238E27FC236}">
                <a16:creationId xmlns:a16="http://schemas.microsoft.com/office/drawing/2014/main" id="{9F9B8085-2377-4537-8DA3-D8C50FE36948}"/>
              </a:ext>
            </a:extLst>
          </p:cNvPr>
          <p:cNvSpPr txBox="1"/>
          <p:nvPr/>
        </p:nvSpPr>
        <p:spPr>
          <a:xfrm>
            <a:off x="5262536" y="6032579"/>
            <a:ext cx="3411300" cy="741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400" b="1" i="1" dirty="0">
                <a:solidFill>
                  <a:srgbClr val="BF9000"/>
                </a:solidFill>
              </a:rPr>
              <a:t>No Space Constraints</a:t>
            </a:r>
            <a:r>
              <a:rPr lang="en-GB" sz="1400" dirty="0">
                <a:solidFill>
                  <a:schemeClr val="dk1"/>
                </a:solidFill>
              </a:rPr>
              <a:t>, No Extra Space or Colour Charges</a:t>
            </a:r>
            <a:endParaRPr sz="1400" dirty="0">
              <a:solidFill>
                <a:schemeClr val="dk1"/>
              </a:solidFill>
            </a:endParaRPr>
          </a:p>
        </p:txBody>
      </p:sp>
      <p:pic>
        <p:nvPicPr>
          <p:cNvPr id="24" name="Google Shape;59;p13">
            <a:extLst>
              <a:ext uri="{FF2B5EF4-FFF2-40B4-BE49-F238E27FC236}">
                <a16:creationId xmlns:a16="http://schemas.microsoft.com/office/drawing/2014/main" id="{7D5CFF1A-4962-41B9-80E5-57256D5FA5E5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63847" y="5080451"/>
            <a:ext cx="332499" cy="25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61;p13">
            <a:extLst>
              <a:ext uri="{FF2B5EF4-FFF2-40B4-BE49-F238E27FC236}">
                <a16:creationId xmlns:a16="http://schemas.microsoft.com/office/drawing/2014/main" id="{9E0A5A49-0135-4D81-A6BD-576E7B0093EA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68250" y="6152033"/>
            <a:ext cx="260733" cy="251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60;p13">
            <a:extLst>
              <a:ext uri="{FF2B5EF4-FFF2-40B4-BE49-F238E27FC236}">
                <a16:creationId xmlns:a16="http://schemas.microsoft.com/office/drawing/2014/main" id="{4553A5EB-7027-4AD7-A59E-A5EBC677EBD1}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63847" y="5636983"/>
            <a:ext cx="260719" cy="268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90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227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Special Issue：“The Contribution of Internal and External Factors to Human Spatial Navigation”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81</cp:revision>
  <dcterms:created xsi:type="dcterms:W3CDTF">2015-07-27T09:16:29Z</dcterms:created>
  <dcterms:modified xsi:type="dcterms:W3CDTF">2022-10-28T09:31:16Z</dcterms:modified>
</cp:coreProperties>
</file>